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22"/>
  </p:notesMasterIdLst>
  <p:handoutMasterIdLst>
    <p:handoutMasterId r:id="rId23"/>
  </p:handoutMasterIdLst>
  <p:sldIdLst>
    <p:sldId id="376" r:id="rId5"/>
    <p:sldId id="389" r:id="rId6"/>
    <p:sldId id="378" r:id="rId7"/>
    <p:sldId id="379" r:id="rId8"/>
    <p:sldId id="380" r:id="rId9"/>
    <p:sldId id="391" r:id="rId10"/>
    <p:sldId id="392" r:id="rId11"/>
    <p:sldId id="393" r:id="rId12"/>
    <p:sldId id="394" r:id="rId13"/>
    <p:sldId id="395" r:id="rId14"/>
    <p:sldId id="396" r:id="rId15"/>
    <p:sldId id="397" r:id="rId16"/>
    <p:sldId id="398" r:id="rId17"/>
    <p:sldId id="399" r:id="rId18"/>
    <p:sldId id="383" r:id="rId19"/>
    <p:sldId id="384" r:id="rId20"/>
    <p:sldId id="38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2C4A5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howGuides="1">
      <p:cViewPr varScale="1">
        <p:scale>
          <a:sx n="92" d="100"/>
          <a:sy n="92" d="100"/>
        </p:scale>
        <p:origin x="341" y="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082" y="3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299BE-0F96-4D8C-8AC3-AFAE1A841C66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B048B-0EBA-466F-928F-37073F3BF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692AC-01A2-4EFF-966B-504F28E82D7A}" type="datetimeFigureOut">
              <a:rPr lang="en-US" noProof="0" smtClean="0"/>
              <a:t>4/30/2024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D498D-6977-40EC-8E5E-7EB644D5E75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871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FAC3601-9744-9840-0229-E000CCFBE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2131" y="-30007"/>
            <a:ext cx="6064493" cy="6879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19890" y="723440"/>
            <a:ext cx="4323426" cy="257905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8152" y="5248834"/>
            <a:ext cx="4323426" cy="1008925"/>
          </a:xfrm>
        </p:spPr>
        <p:txBody>
          <a:bodyPr lIns="91440" rIns="9144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cap="all" spc="1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19274" y="3373515"/>
            <a:ext cx="4323426" cy="1008926"/>
          </a:xfrm>
        </p:spPr>
        <p:txBody>
          <a:bodyPr lIns="91440" rIns="91440">
            <a:noAutofit/>
          </a:bodyPr>
          <a:lstStyle>
            <a:lvl1pPr marL="0" indent="0">
              <a:buNone/>
              <a:defRPr sz="6000" b="1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###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F7228-F4CB-A1B9-79EA-63240531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4559556" y="-10665"/>
            <a:ext cx="1930144" cy="68772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164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33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372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760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819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26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D5142E-2E7B-1488-E5DB-290186766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82569" y="2242"/>
            <a:ext cx="6806909" cy="6862481"/>
            <a:chOff x="5382569" y="2242"/>
            <a:chExt cx="6806909" cy="686248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2299C1B-36CA-1E4A-2BE2-A212B68067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0328" y="2242"/>
              <a:ext cx="6049150" cy="6862481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7875AA7-8584-C85D-D920-B6F361221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5382569" y="5060315"/>
              <a:ext cx="927943" cy="18013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70326" y="1679216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9499" y="-2236"/>
            <a:ext cx="6814124" cy="687109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973394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0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96790"/>
              <a:gd name="connsiteX1" fmla="*/ 6814124 w 6814124"/>
              <a:gd name="connsiteY1" fmla="*/ 1 h 6896790"/>
              <a:gd name="connsiteX2" fmla="*/ 6063554 w 6814124"/>
              <a:gd name="connsiteY2" fmla="*/ 2775916 h 6896790"/>
              <a:gd name="connsiteX3" fmla="*/ 5827334 w 6814124"/>
              <a:gd name="connsiteY3" fmla="*/ 2962606 h 6896790"/>
              <a:gd name="connsiteX4" fmla="*/ 5728274 w 6814124"/>
              <a:gd name="connsiteY4" fmla="*/ 2692096 h 6896790"/>
              <a:gd name="connsiteX5" fmla="*/ 5953064 w 6814124"/>
              <a:gd name="connsiteY5" fmla="*/ 1846276 h 6896790"/>
              <a:gd name="connsiteX6" fmla="*/ 5846384 w 6814124"/>
              <a:gd name="connsiteY6" fmla="*/ 1571956 h 6896790"/>
              <a:gd name="connsiteX7" fmla="*/ 5629214 w 6814124"/>
              <a:gd name="connsiteY7" fmla="*/ 1770076 h 6896790"/>
              <a:gd name="connsiteX8" fmla="*/ 4867214 w 6814124"/>
              <a:gd name="connsiteY8" fmla="*/ 4688536 h 6896790"/>
              <a:gd name="connsiteX9" fmla="*/ 4966274 w 6814124"/>
              <a:gd name="connsiteY9" fmla="*/ 4905706 h 6896790"/>
              <a:gd name="connsiteX10" fmla="*/ 5187254 w 6814124"/>
              <a:gd name="connsiteY10" fmla="*/ 4757116 h 6896790"/>
              <a:gd name="connsiteX11" fmla="*/ 5431094 w 6814124"/>
              <a:gd name="connsiteY11" fmla="*/ 3842716 h 6896790"/>
              <a:gd name="connsiteX12" fmla="*/ 5659694 w 6814124"/>
              <a:gd name="connsiteY12" fmla="*/ 3713176 h 6896790"/>
              <a:gd name="connsiteX13" fmla="*/ 5758754 w 6814124"/>
              <a:gd name="connsiteY13" fmla="*/ 3926536 h 6896790"/>
              <a:gd name="connsiteX14" fmla="*/ 5002015 w 6814124"/>
              <a:gd name="connsiteY14" fmla="*/ 6887938 h 6896790"/>
              <a:gd name="connsiteX15" fmla="*/ 0 w 6814124"/>
              <a:gd name="connsiteY15" fmla="*/ 6896790 h 6896790"/>
              <a:gd name="connsiteX16" fmla="*/ 0 w 6814124"/>
              <a:gd name="connsiteY16" fmla="*/ 0 h 689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14124" h="6896790">
                <a:moveTo>
                  <a:pt x="0" y="0"/>
                </a:moveTo>
                <a:lnTo>
                  <a:pt x="6814124" y="1"/>
                </a:lnTo>
                <a:lnTo>
                  <a:pt x="6063554" y="2775916"/>
                </a:lnTo>
                <a:cubicBezTo>
                  <a:pt x="6030534" y="2883866"/>
                  <a:pt x="5993704" y="2976576"/>
                  <a:pt x="5827334" y="2962606"/>
                </a:cubicBezTo>
                <a:cubicBezTo>
                  <a:pt x="5641914" y="2845766"/>
                  <a:pt x="5734624" y="2747976"/>
                  <a:pt x="5728274" y="2692096"/>
                </a:cubicBezTo>
                <a:cubicBezTo>
                  <a:pt x="5818444" y="2355546"/>
                  <a:pt x="5878134" y="2121866"/>
                  <a:pt x="5953064" y="1846276"/>
                </a:cubicBezTo>
                <a:cubicBezTo>
                  <a:pt x="5994974" y="1687526"/>
                  <a:pt x="5969574" y="1615136"/>
                  <a:pt x="5846384" y="1571956"/>
                </a:cubicBezTo>
                <a:cubicBezTo>
                  <a:pt x="5711764" y="1563066"/>
                  <a:pt x="5672394" y="1597356"/>
                  <a:pt x="5629214" y="1770076"/>
                </a:cubicBezTo>
                <a:cubicBezTo>
                  <a:pt x="5644454" y="1858976"/>
                  <a:pt x="4851974" y="4599636"/>
                  <a:pt x="4867214" y="4688536"/>
                </a:cubicBezTo>
                <a:cubicBezTo>
                  <a:pt x="4832289" y="4824426"/>
                  <a:pt x="4898964" y="4880306"/>
                  <a:pt x="4966274" y="4905706"/>
                </a:cubicBezTo>
                <a:cubicBezTo>
                  <a:pt x="5075494" y="4904436"/>
                  <a:pt x="5132009" y="4917136"/>
                  <a:pt x="5187254" y="4757116"/>
                </a:cubicBezTo>
                <a:lnTo>
                  <a:pt x="5431094" y="3842716"/>
                </a:lnTo>
                <a:cubicBezTo>
                  <a:pt x="5455224" y="3756356"/>
                  <a:pt x="5528884" y="3692856"/>
                  <a:pt x="5659694" y="3713176"/>
                </a:cubicBezTo>
                <a:cubicBezTo>
                  <a:pt x="5803204" y="3791916"/>
                  <a:pt x="5756214" y="3882086"/>
                  <a:pt x="5758754" y="3926536"/>
                </a:cubicBezTo>
                <a:lnTo>
                  <a:pt x="5002015" y="6887938"/>
                </a:lnTo>
                <a:lnTo>
                  <a:pt x="0" y="689679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70326" y="3748958"/>
            <a:ext cx="4786878" cy="2258013"/>
          </a:xfrm>
        </p:spPr>
        <p:txBody>
          <a:bodyPr lIns="91440" t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627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206913-4198-C5BA-6B13-02095EAA2B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770BC68-C025-CE63-EEBA-5DC7ADC44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2F993316-5D9D-6B5D-B678-3E0B84A3C0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1C39372-CEC6-2265-7611-84F187C12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E13D63F-D0AC-7CD2-770C-6AB09F1BA6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5BF73EF-490D-CA1C-DAD3-BACB141D09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82C914D-7190-2AD0-228B-6DA1384376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AE3299D-125C-8DBC-60F9-82920ADE34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4261D4-8740-689B-A5CA-C6442BC13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D4393D6-D866-E411-A222-2FE8B99C4D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4666BC0-682D-FE04-6EC3-AA81EA3F96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7370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15541" y="715654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05708" y="2431477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5708" y="3348617"/>
            <a:ext cx="2699066" cy="2569866"/>
          </a:xfrm>
        </p:spPr>
        <p:txBody>
          <a:bodyPr lIns="91440" tIns="0">
            <a:normAutofit/>
          </a:bodyPr>
          <a:lstStyle>
            <a:lvl1pPr marL="274320" indent="-274320">
              <a:spcAft>
                <a:spcPts val="60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6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F88AD-4B54-9DC5-D315-825BE9FCEE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2252076"/>
            <a:ext cx="5797550" cy="30517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55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(Single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408820"/>
            <a:ext cx="8935507" cy="94946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D7E9A-1E17-C6A0-31A6-F6F620FF9E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5797550" cy="401524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6322" y="2252394"/>
            <a:ext cx="5797518" cy="2532966"/>
          </a:xfrm>
        </p:spPr>
        <p:txBody>
          <a:bodyPr lIns="91440" bIns="0" anchor="t">
            <a:normAutofit/>
          </a:bodyPr>
          <a:lstStyle>
            <a:lvl1pPr marL="0" indent="0">
              <a:spcBef>
                <a:spcPts val="600"/>
              </a:spcBef>
              <a:spcAft>
                <a:spcPts val="1800"/>
              </a:spcAft>
              <a:buNone/>
              <a:defRPr sz="1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38829F9-FA07-E84B-ED85-A3958046C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4430" y="5008931"/>
            <a:ext cx="3842918" cy="4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7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D27DC4C-0653-4DB5-ABFE-50764C59A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7368" y="270880"/>
            <a:ext cx="11297264" cy="1524000"/>
          </a:xfrm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012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0CF8376-A762-054E-EA3C-FF9430AD9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099" y="286603"/>
            <a:ext cx="11373803" cy="1450757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1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sson Summar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99788" y="353962"/>
            <a:ext cx="4786877" cy="98322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99788" y="1517074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9788" y="2341261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BC9EC3-C68A-CC9E-C220-8D585A8B43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99789" y="2753247"/>
            <a:ext cx="3852296" cy="817345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E3FA6A1-74D7-3926-C0BF-FECA6C0B03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9788" y="3563285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487AC4B-B367-6BC8-2DCA-61A43B3264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99788" y="3982578"/>
            <a:ext cx="3860546" cy="529133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E9A44E-6692-ACFA-4EB0-368490BF35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9788" y="4564818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B0B6725-F963-746B-381A-0F998539A0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9788" y="4975138"/>
            <a:ext cx="3860546" cy="852906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1920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Add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6BCAC9C-7B8B-A7E5-574A-2C2D4736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51" y="6221324"/>
            <a:ext cx="6818262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44D41BF-45CF-B60E-08D3-A8C49332E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0596" y="622132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9" r:id="rId5"/>
    <p:sldLayoutId id="2147483746" r:id="rId6"/>
    <p:sldLayoutId id="2147483747" r:id="rId7"/>
    <p:sldLayoutId id="2147483748" r:id="rId8"/>
    <p:sldLayoutId id="2147483750" r:id="rId9"/>
    <p:sldLayoutId id="2147483756" r:id="rId10"/>
    <p:sldLayoutId id="2147483751" r:id="rId11"/>
    <p:sldLayoutId id="2147483752" r:id="rId12"/>
    <p:sldLayoutId id="2147483754" r:id="rId13"/>
    <p:sldLayoutId id="2147483755" r:id="rId14"/>
    <p:sldLayoutId id="2147483753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94">
            <a:extLst>
              <a:ext uri="{FF2B5EF4-FFF2-40B4-BE49-F238E27FC236}">
                <a16:creationId xmlns:a16="http://schemas.microsoft.com/office/drawing/2014/main" id="{7643F50D-950F-5A7E-722A-79E4F5D31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3834" y="2357668"/>
            <a:ext cx="6005885" cy="871808"/>
          </a:xfrm>
        </p:spPr>
        <p:txBody>
          <a:bodyPr>
            <a:normAutofit/>
          </a:bodyPr>
          <a:lstStyle/>
          <a:p>
            <a:r>
              <a:rPr lang="en-US" sz="4800" dirty="0"/>
              <a:t>Apparel Operations:</a:t>
            </a:r>
          </a:p>
        </p:txBody>
      </p:sp>
      <p:sp>
        <p:nvSpPr>
          <p:cNvPr id="96" name="Subtitle 95">
            <a:extLst>
              <a:ext uri="{FF2B5EF4-FFF2-40B4-BE49-F238E27FC236}">
                <a16:creationId xmlns:a16="http://schemas.microsoft.com/office/drawing/2014/main" id="{1C5A4B6C-BAC7-A685-A9B1-2F354B128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4857" y="4013676"/>
            <a:ext cx="4323426" cy="1008925"/>
          </a:xfrm>
        </p:spPr>
        <p:txBody>
          <a:bodyPr>
            <a:noAutofit/>
          </a:bodyPr>
          <a:lstStyle/>
          <a:p>
            <a:r>
              <a:rPr lang="en-US" sz="1800" dirty="0"/>
              <a:t>Presentation by: </a:t>
            </a:r>
          </a:p>
          <a:p>
            <a:r>
              <a:rPr lang="en-US" sz="1800" dirty="0"/>
              <a:t>1. Nagarjuna Reddy Sreerangapu</a:t>
            </a:r>
          </a:p>
          <a:p>
            <a:r>
              <a:rPr lang="en-US" sz="1800" dirty="0"/>
              <a:t>2. Shiva Siddharth </a:t>
            </a:r>
            <a:r>
              <a:rPr lang="en-US" sz="1800" dirty="0" err="1"/>
              <a:t>Yedla</a:t>
            </a:r>
            <a:endParaRPr lang="en-US" sz="1800" dirty="0"/>
          </a:p>
          <a:p>
            <a:r>
              <a:rPr lang="en-US" sz="1800" dirty="0"/>
              <a:t>3. </a:t>
            </a:r>
            <a:r>
              <a:rPr lang="en-US" sz="1800" dirty="0" err="1"/>
              <a:t>Sasi</a:t>
            </a:r>
            <a:r>
              <a:rPr lang="en-US" sz="1800" dirty="0"/>
              <a:t> Kumar </a:t>
            </a:r>
            <a:r>
              <a:rPr lang="en-US" sz="1800" dirty="0" err="1"/>
              <a:t>Karumuri</a:t>
            </a:r>
            <a:endParaRPr lang="en-US" sz="1800" dirty="0"/>
          </a:p>
          <a:p>
            <a:r>
              <a:rPr lang="en-US" sz="1800" dirty="0"/>
              <a:t>4. </a:t>
            </a:r>
            <a:r>
              <a:rPr lang="en-US" sz="1800" dirty="0" err="1"/>
              <a:t>Sathvik</a:t>
            </a:r>
            <a:r>
              <a:rPr lang="en-US" sz="1800" dirty="0"/>
              <a:t> Reddy </a:t>
            </a:r>
            <a:r>
              <a:rPr lang="en-US" sz="1800" dirty="0" err="1"/>
              <a:t>Kommidi</a:t>
            </a:r>
            <a:endParaRPr lang="en-US" sz="1800" dirty="0"/>
          </a:p>
          <a:p>
            <a:r>
              <a:rPr lang="en-US" sz="1800" dirty="0"/>
              <a:t>5. </a:t>
            </a:r>
            <a:r>
              <a:rPr lang="en-US" sz="1800" dirty="0" err="1"/>
              <a:t>Narenndra</a:t>
            </a:r>
            <a:r>
              <a:rPr lang="en-US" sz="1800" dirty="0"/>
              <a:t> </a:t>
            </a:r>
            <a:r>
              <a:rPr lang="en-US" sz="1800" dirty="0" err="1"/>
              <a:t>Bhasuru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2A924E96-9B1C-6D19-49F6-49CA70E65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3834" y="3280228"/>
            <a:ext cx="5171049" cy="696593"/>
          </a:xfrm>
        </p:spPr>
        <p:txBody>
          <a:bodyPr/>
          <a:lstStyle/>
          <a:p>
            <a:r>
              <a:rPr lang="en-US" sz="3200" dirty="0"/>
              <a:t>A Step Forward in Chile</a:t>
            </a: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96C8D99-3232-849B-9CC8-6E4982208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507757" y="-11160"/>
            <a:ext cx="2553080" cy="6858841"/>
          </a:xfrm>
          <a:custGeom>
            <a:avLst/>
            <a:gdLst>
              <a:gd name="connsiteX0" fmla="*/ 2526446 w 2553080"/>
              <a:gd name="connsiteY0" fmla="*/ 0 h 6858841"/>
              <a:gd name="connsiteX1" fmla="*/ 1707127 w 2553080"/>
              <a:gd name="connsiteY1" fmla="*/ 3182290 h 6858841"/>
              <a:gd name="connsiteX2" fmla="*/ 1365955 w 2553080"/>
              <a:gd name="connsiteY2" fmla="*/ 4453431 h 6858841"/>
              <a:gd name="connsiteX3" fmla="*/ 1182052 w 2553080"/>
              <a:gd name="connsiteY3" fmla="*/ 4538343 h 6858841"/>
              <a:gd name="connsiteX4" fmla="*/ 1070442 w 2553080"/>
              <a:gd name="connsiteY4" fmla="*/ 4344440 h 6858841"/>
              <a:gd name="connsiteX5" fmla="*/ 1329175 w 2553080"/>
              <a:gd name="connsiteY5" fmla="*/ 3390133 h 6858841"/>
              <a:gd name="connsiteX6" fmla="*/ 1311418 w 2553080"/>
              <a:gd name="connsiteY6" fmla="*/ 3250726 h 6858841"/>
              <a:gd name="connsiteX7" fmla="*/ 1199808 w 2553080"/>
              <a:gd name="connsiteY7" fmla="*/ 3164547 h 6858841"/>
              <a:gd name="connsiteX8" fmla="*/ 975320 w 2553080"/>
              <a:gd name="connsiteY8" fmla="*/ 3293816 h 6858841"/>
              <a:gd name="connsiteX9" fmla="*/ 582148 w 2553080"/>
              <a:gd name="connsiteY9" fmla="*/ 4743652 h 6858841"/>
              <a:gd name="connsiteX10" fmla="*/ 5073 w 2553080"/>
              <a:gd name="connsiteY10" fmla="*/ 6842367 h 6858841"/>
              <a:gd name="connsiteX11" fmla="*/ 0 w 2553080"/>
              <a:gd name="connsiteY11" fmla="*/ 6858842 h 6858841"/>
              <a:gd name="connsiteX12" fmla="*/ 26634 w 2553080"/>
              <a:gd name="connsiteY12" fmla="*/ 6858842 h 6858841"/>
              <a:gd name="connsiteX13" fmla="*/ 607514 w 2553080"/>
              <a:gd name="connsiteY13" fmla="*/ 4751256 h 6858841"/>
              <a:gd name="connsiteX14" fmla="*/ 1000686 w 2553080"/>
              <a:gd name="connsiteY14" fmla="*/ 3301420 h 6858841"/>
              <a:gd name="connsiteX15" fmla="*/ 1194735 w 2553080"/>
              <a:gd name="connsiteY15" fmla="*/ 3189894 h 6858841"/>
              <a:gd name="connsiteX16" fmla="*/ 1289857 w 2553080"/>
              <a:gd name="connsiteY16" fmla="*/ 3263399 h 6858841"/>
              <a:gd name="connsiteX17" fmla="*/ 1305077 w 2553080"/>
              <a:gd name="connsiteY17" fmla="*/ 3383797 h 6858841"/>
              <a:gd name="connsiteX18" fmla="*/ 1046345 w 2553080"/>
              <a:gd name="connsiteY18" fmla="*/ 4338103 h 6858841"/>
              <a:gd name="connsiteX19" fmla="*/ 1175711 w 2553080"/>
              <a:gd name="connsiteY19" fmla="*/ 4562423 h 6858841"/>
              <a:gd name="connsiteX20" fmla="*/ 1390053 w 2553080"/>
              <a:gd name="connsiteY20" fmla="*/ 4462303 h 6858841"/>
              <a:gd name="connsiteX21" fmla="*/ 1390053 w 2553080"/>
              <a:gd name="connsiteY21" fmla="*/ 4461035 h 6858841"/>
              <a:gd name="connsiteX22" fmla="*/ 1731225 w 2553080"/>
              <a:gd name="connsiteY22" fmla="*/ 3188627 h 6858841"/>
              <a:gd name="connsiteX23" fmla="*/ 2553081 w 2553080"/>
              <a:gd name="connsiteY23" fmla="*/ 1267 h 6858841"/>
              <a:gd name="connsiteX24" fmla="*/ 2526446 w 2553080"/>
              <a:gd name="connsiteY24" fmla="*/ 0 h 685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53080" h="6858841">
                <a:moveTo>
                  <a:pt x="2526446" y="0"/>
                </a:moveTo>
                <a:lnTo>
                  <a:pt x="1707127" y="3182290"/>
                </a:lnTo>
                <a:lnTo>
                  <a:pt x="1365955" y="4453431"/>
                </a:lnTo>
                <a:cubicBezTo>
                  <a:pt x="1332979" y="4523135"/>
                  <a:pt x="1255613" y="4558621"/>
                  <a:pt x="1182052" y="4538343"/>
                </a:cubicBezTo>
                <a:cubicBezTo>
                  <a:pt x="1098345" y="4515531"/>
                  <a:pt x="1047613" y="4428085"/>
                  <a:pt x="1070442" y="4344440"/>
                </a:cubicBezTo>
                <a:lnTo>
                  <a:pt x="1329175" y="3390133"/>
                </a:lnTo>
                <a:cubicBezTo>
                  <a:pt x="1341858" y="3343242"/>
                  <a:pt x="1335516" y="3293816"/>
                  <a:pt x="1311418" y="3250726"/>
                </a:cubicBezTo>
                <a:cubicBezTo>
                  <a:pt x="1287321" y="3207637"/>
                  <a:pt x="1248004" y="3177220"/>
                  <a:pt x="1199808" y="3164547"/>
                </a:cubicBezTo>
                <a:cubicBezTo>
                  <a:pt x="1102150" y="3137933"/>
                  <a:pt x="1000686" y="3196230"/>
                  <a:pt x="975320" y="3293816"/>
                </a:cubicBezTo>
                <a:lnTo>
                  <a:pt x="582148" y="4743652"/>
                </a:lnTo>
                <a:lnTo>
                  <a:pt x="5073" y="6842367"/>
                </a:lnTo>
                <a:cubicBezTo>
                  <a:pt x="5073" y="6842367"/>
                  <a:pt x="1268" y="6855040"/>
                  <a:pt x="0" y="6858842"/>
                </a:cubicBezTo>
                <a:lnTo>
                  <a:pt x="26634" y="6858842"/>
                </a:lnTo>
                <a:lnTo>
                  <a:pt x="607514" y="4751256"/>
                </a:lnTo>
                <a:lnTo>
                  <a:pt x="1000686" y="3301420"/>
                </a:lnTo>
                <a:cubicBezTo>
                  <a:pt x="1023515" y="3217775"/>
                  <a:pt x="1111028" y="3167082"/>
                  <a:pt x="1194735" y="3189894"/>
                </a:cubicBezTo>
                <a:cubicBezTo>
                  <a:pt x="1235321" y="3201300"/>
                  <a:pt x="1269565" y="3226647"/>
                  <a:pt x="1289857" y="3263399"/>
                </a:cubicBezTo>
                <a:cubicBezTo>
                  <a:pt x="1311418" y="3300152"/>
                  <a:pt x="1316492" y="3341975"/>
                  <a:pt x="1305077" y="3383797"/>
                </a:cubicBezTo>
                <a:lnTo>
                  <a:pt x="1046345" y="4338103"/>
                </a:lnTo>
                <a:cubicBezTo>
                  <a:pt x="1019710" y="4435689"/>
                  <a:pt x="1078052" y="4537076"/>
                  <a:pt x="1175711" y="4562423"/>
                </a:cubicBezTo>
                <a:cubicBezTo>
                  <a:pt x="1261955" y="4585235"/>
                  <a:pt x="1352004" y="4543413"/>
                  <a:pt x="1390053" y="4462303"/>
                </a:cubicBezTo>
                <a:lnTo>
                  <a:pt x="1390053" y="4461035"/>
                </a:lnTo>
                <a:lnTo>
                  <a:pt x="1731225" y="3188627"/>
                </a:lnTo>
                <a:lnTo>
                  <a:pt x="2553081" y="1267"/>
                </a:lnTo>
                <a:cubicBezTo>
                  <a:pt x="2544203" y="0"/>
                  <a:pt x="2535325" y="0"/>
                  <a:pt x="2526446" y="0"/>
                </a:cubicBezTo>
                <a:close/>
              </a:path>
            </a:pathLst>
          </a:custGeom>
          <a:solidFill>
            <a:schemeClr val="accent1"/>
          </a:solidFill>
          <a:ln w="9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A1DCB57-B3A2-AAC5-1442-C58735FE21D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7439" r="74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03979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9C75B621-F69A-BA4C-2D1D-87A526742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34" y="740134"/>
            <a:ext cx="11711141" cy="631131"/>
          </a:xfrm>
        </p:spPr>
        <p:txBody>
          <a:bodyPr>
            <a:normAutofit fontScale="90000"/>
          </a:bodyPr>
          <a:lstStyle/>
          <a:p>
            <a:r>
              <a:rPr lang="en-IN" dirty="0"/>
              <a:t>CHILE UNEMPLOYMENT RATE</a:t>
            </a:r>
          </a:p>
        </p:txBody>
      </p:sp>
      <p:sp>
        <p:nvSpPr>
          <p:cNvPr id="7" name="Slide Number Placeholder 14">
            <a:extLst>
              <a:ext uri="{FF2B5EF4-FFF2-40B4-BE49-F238E27FC236}">
                <a16:creationId xmlns:a16="http://schemas.microsoft.com/office/drawing/2014/main" id="{5342D3FB-D7FE-664C-A212-E4AD4DCA731F}"/>
              </a:ext>
            </a:extLst>
          </p:cNvPr>
          <p:cNvSpPr txBox="1">
            <a:spLocks/>
          </p:cNvSpPr>
          <p:nvPr/>
        </p:nvSpPr>
        <p:spPr>
          <a:xfrm>
            <a:off x="10791696" y="7494541"/>
            <a:ext cx="6179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C71B7-B097-5D08-F5FA-131D5B6B3067}"/>
              </a:ext>
            </a:extLst>
          </p:cNvPr>
          <p:cNvSpPr txBox="1"/>
          <p:nvPr/>
        </p:nvSpPr>
        <p:spPr>
          <a:xfrm>
            <a:off x="7034969" y="2313404"/>
            <a:ext cx="49693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374151"/>
                </a:solidFill>
                <a:effectLst/>
              </a:rPr>
              <a:t>Slide shows Chile's unemployment rate (2012-2023).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374151"/>
                </a:solidFill>
                <a:effectLst/>
              </a:rPr>
              <a:t>Data exhibits declining trend, with a 2020 uptick.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374151"/>
              </a:solidFill>
              <a:effectLst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374151"/>
                </a:solidFill>
                <a:effectLst/>
              </a:rPr>
              <a:t>Understanding economic indicators, like unemployment, is vital for informed MNC apparel industry decisions.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5EE76-0D9D-39B6-00CB-29E4FD4E9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34" y="1724627"/>
            <a:ext cx="6794703" cy="403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61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9C75B621-F69A-BA4C-2D1D-87A526742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34" y="740134"/>
            <a:ext cx="11711141" cy="631131"/>
          </a:xfrm>
        </p:spPr>
        <p:txBody>
          <a:bodyPr>
            <a:normAutofit fontScale="90000"/>
          </a:bodyPr>
          <a:lstStyle/>
          <a:p>
            <a:r>
              <a:rPr lang="en-IN" dirty="0"/>
              <a:t>CHILE LITERACY RATE</a:t>
            </a:r>
          </a:p>
        </p:txBody>
      </p:sp>
      <p:sp>
        <p:nvSpPr>
          <p:cNvPr id="7" name="Slide Number Placeholder 14">
            <a:extLst>
              <a:ext uri="{FF2B5EF4-FFF2-40B4-BE49-F238E27FC236}">
                <a16:creationId xmlns:a16="http://schemas.microsoft.com/office/drawing/2014/main" id="{5342D3FB-D7FE-664C-A212-E4AD4DCA731F}"/>
              </a:ext>
            </a:extLst>
          </p:cNvPr>
          <p:cNvSpPr txBox="1">
            <a:spLocks/>
          </p:cNvSpPr>
          <p:nvPr/>
        </p:nvSpPr>
        <p:spPr>
          <a:xfrm>
            <a:off x="10791696" y="7494541"/>
            <a:ext cx="6179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C71B7-B097-5D08-F5FA-131D5B6B3067}"/>
              </a:ext>
            </a:extLst>
          </p:cNvPr>
          <p:cNvSpPr txBox="1"/>
          <p:nvPr/>
        </p:nvSpPr>
        <p:spPr>
          <a:xfrm>
            <a:off x="7034969" y="2313404"/>
            <a:ext cx="49693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374151"/>
                </a:solidFill>
                <a:effectLst/>
              </a:rPr>
              <a:t>Chile has a high and improving literacy rate.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US" b="0" i="0" dirty="0">
              <a:solidFill>
                <a:srgbClr val="374151"/>
              </a:solidFill>
              <a:effectLst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374151"/>
                </a:solidFill>
                <a:effectLst/>
              </a:rPr>
              <a:t>Long-term data shows commitment to education.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US" b="0" i="0" dirty="0">
              <a:solidFill>
                <a:srgbClr val="374151"/>
              </a:solidFill>
              <a:effectLst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374151"/>
                </a:solidFill>
                <a:effectLst/>
              </a:rPr>
              <a:t>A skilled workforce is indicated by the high literacy rate.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5B85E1-B31D-E2C3-1CD5-7F76CEED0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88" y="1714741"/>
            <a:ext cx="6266590" cy="37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92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9C75B621-F69A-BA4C-2D1D-87A526742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429" y="633910"/>
            <a:ext cx="11711141" cy="631131"/>
          </a:xfrm>
        </p:spPr>
        <p:txBody>
          <a:bodyPr>
            <a:normAutofit fontScale="90000"/>
          </a:bodyPr>
          <a:lstStyle/>
          <a:p>
            <a:r>
              <a:rPr lang="en-IN" dirty="0"/>
              <a:t>CHILE ECONOMIC FREEDOM</a:t>
            </a:r>
          </a:p>
        </p:txBody>
      </p:sp>
      <p:sp>
        <p:nvSpPr>
          <p:cNvPr id="7" name="Slide Number Placeholder 14">
            <a:extLst>
              <a:ext uri="{FF2B5EF4-FFF2-40B4-BE49-F238E27FC236}">
                <a16:creationId xmlns:a16="http://schemas.microsoft.com/office/drawing/2014/main" id="{5342D3FB-D7FE-664C-A212-E4AD4DCA731F}"/>
              </a:ext>
            </a:extLst>
          </p:cNvPr>
          <p:cNvSpPr txBox="1">
            <a:spLocks/>
          </p:cNvSpPr>
          <p:nvPr/>
        </p:nvSpPr>
        <p:spPr>
          <a:xfrm>
            <a:off x="10791696" y="7494541"/>
            <a:ext cx="6179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C71B7-B097-5D08-F5FA-131D5B6B3067}"/>
              </a:ext>
            </a:extLst>
          </p:cNvPr>
          <p:cNvSpPr txBox="1"/>
          <p:nvPr/>
        </p:nvSpPr>
        <p:spPr>
          <a:xfrm>
            <a:off x="7095929" y="2221964"/>
            <a:ext cx="49693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374151"/>
                </a:solidFill>
                <a:effectLst/>
              </a:rPr>
              <a:t>Chile's Overall Economic Freedom (2011-2021) has been high, averaging 7.66.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US" b="0" i="0" dirty="0">
              <a:solidFill>
                <a:srgbClr val="374151"/>
              </a:solidFill>
              <a:effectLst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374151"/>
                </a:solidFill>
                <a:effectLst/>
              </a:rPr>
              <a:t>Chile scored 8.3 in 2011-2012, indicating a stable and favorable business climate.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US" b="0" i="0" dirty="0">
              <a:solidFill>
                <a:srgbClr val="374151"/>
              </a:solidFill>
              <a:effectLst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374151"/>
                </a:solidFill>
                <a:effectLst/>
              </a:rPr>
              <a:t>Despite fluctuations, Chile's Overall Economic Freedom remained above 7.3, even in 2020-2021, showing resilience and stability.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A143D-3060-2A69-7E85-362E1FC80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72" y="1794392"/>
            <a:ext cx="6829657" cy="38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5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9C75B621-F69A-BA4C-2D1D-87A526742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993" y="1187174"/>
            <a:ext cx="11711141" cy="631131"/>
          </a:xfrm>
        </p:spPr>
        <p:txBody>
          <a:bodyPr>
            <a:normAutofit fontScale="90000"/>
          </a:bodyPr>
          <a:lstStyle/>
          <a:p>
            <a:r>
              <a:rPr lang="en-IN" dirty="0"/>
              <a:t>CHILE ECONOMIC FREEDOM IN DIFFERENT CATEGORIES</a:t>
            </a:r>
          </a:p>
        </p:txBody>
      </p:sp>
      <p:sp>
        <p:nvSpPr>
          <p:cNvPr id="7" name="Slide Number Placeholder 14">
            <a:extLst>
              <a:ext uri="{FF2B5EF4-FFF2-40B4-BE49-F238E27FC236}">
                <a16:creationId xmlns:a16="http://schemas.microsoft.com/office/drawing/2014/main" id="{5342D3FB-D7FE-664C-A212-E4AD4DCA731F}"/>
              </a:ext>
            </a:extLst>
          </p:cNvPr>
          <p:cNvSpPr txBox="1">
            <a:spLocks/>
          </p:cNvSpPr>
          <p:nvPr/>
        </p:nvSpPr>
        <p:spPr>
          <a:xfrm>
            <a:off x="10791696" y="7494541"/>
            <a:ext cx="6179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C71B7-B097-5D08-F5FA-131D5B6B3067}"/>
              </a:ext>
            </a:extLst>
          </p:cNvPr>
          <p:cNvSpPr txBox="1"/>
          <p:nvPr/>
        </p:nvSpPr>
        <p:spPr>
          <a:xfrm>
            <a:off x="7222603" y="2608044"/>
            <a:ext cx="49693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374151"/>
                </a:solidFill>
                <a:effectLst/>
              </a:rPr>
              <a:t>Chile's economic freedom scores have been stable with recent improvements.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US" b="0" i="0" dirty="0">
              <a:solidFill>
                <a:srgbClr val="374151"/>
              </a:solidFill>
              <a:effectLst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374151"/>
                </a:solidFill>
                <a:effectLst/>
              </a:rPr>
              <a:t>High scores in money, trade, and government categories indicate a favorable business environment.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US" b="0" i="0" dirty="0">
              <a:solidFill>
                <a:srgbClr val="374151"/>
              </a:solidFill>
              <a:effectLst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374151"/>
                </a:solidFill>
                <a:effectLst/>
              </a:rPr>
              <a:t>Chile's economic freedom profile is a positive factor when evaluating new territories for expansion.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CDB679-B683-34BD-C7DE-B0E6482A4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07" y="2145131"/>
            <a:ext cx="6847865" cy="360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10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9C75B621-F69A-BA4C-2D1D-87A526742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429" y="479504"/>
            <a:ext cx="11711141" cy="631131"/>
          </a:xfrm>
        </p:spPr>
        <p:txBody>
          <a:bodyPr>
            <a:normAutofit fontScale="90000"/>
          </a:bodyPr>
          <a:lstStyle/>
          <a:p>
            <a:r>
              <a:rPr lang="en-IN" dirty="0"/>
              <a:t>CHILE INTEREST RATE</a:t>
            </a:r>
          </a:p>
        </p:txBody>
      </p:sp>
      <p:sp>
        <p:nvSpPr>
          <p:cNvPr id="7" name="Slide Number Placeholder 14">
            <a:extLst>
              <a:ext uri="{FF2B5EF4-FFF2-40B4-BE49-F238E27FC236}">
                <a16:creationId xmlns:a16="http://schemas.microsoft.com/office/drawing/2014/main" id="{5342D3FB-D7FE-664C-A212-E4AD4DCA731F}"/>
              </a:ext>
            </a:extLst>
          </p:cNvPr>
          <p:cNvSpPr txBox="1">
            <a:spLocks/>
          </p:cNvSpPr>
          <p:nvPr/>
        </p:nvSpPr>
        <p:spPr>
          <a:xfrm>
            <a:off x="10791696" y="7494541"/>
            <a:ext cx="6179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C71B7-B097-5D08-F5FA-131D5B6B3067}"/>
              </a:ext>
            </a:extLst>
          </p:cNvPr>
          <p:cNvSpPr txBox="1"/>
          <p:nvPr/>
        </p:nvSpPr>
        <p:spPr>
          <a:xfrm>
            <a:off x="7222603" y="1859339"/>
            <a:ext cx="49693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374151"/>
                </a:solidFill>
                <a:effectLst/>
              </a:rPr>
              <a:t>Chile's interest rate has fluctuated over the past decade, reaching 11.25% in 2022.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374151"/>
                </a:solidFill>
                <a:effectLst/>
              </a:rPr>
              <a:t>Interest rate trends are an important consideration for our company when evaluating potential markets.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US" b="0" i="0" dirty="0">
              <a:solidFill>
                <a:srgbClr val="374151"/>
              </a:solidFill>
              <a:effectLst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374151"/>
                </a:solidFill>
                <a:effectLst/>
              </a:rPr>
              <a:t>Changes in interest rates can impact borrowing costs and financing expenses for our business.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E79699-C383-9D0F-35B5-6CD1048BA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05" y="1381425"/>
            <a:ext cx="6737494" cy="426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23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7EE4-0F77-0173-AC5A-9FBAE6AE8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1" y="250937"/>
            <a:ext cx="8935507" cy="73716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FINDINGS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85D52-89FB-5227-DA15-3BABC4DF027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82895" y="962756"/>
            <a:ext cx="6343377" cy="4932487"/>
          </a:xfrm>
        </p:spPr>
        <p:txBody>
          <a:bodyPr>
            <a:normAutofit fontScale="92500" lnSpcReduction="20000"/>
          </a:bodyPr>
          <a:lstStyle/>
          <a:p>
            <a:r>
              <a:rPr lang="en-US" sz="1600" b="1" dirty="0"/>
              <a:t>GDP per capita: </a:t>
            </a:r>
            <a:r>
              <a:rPr lang="en-US" sz="1600" dirty="0"/>
              <a:t>Chile has a relatively high GDP per capita compared to other countries in the region, indicating a strong economy.</a:t>
            </a:r>
          </a:p>
          <a:p>
            <a:r>
              <a:rPr lang="en-US" sz="1600" b="1" dirty="0"/>
              <a:t>Inflation rate: </a:t>
            </a:r>
            <a:r>
              <a:rPr lang="en-US" sz="1600" dirty="0"/>
              <a:t>The inflation rate in Chile has been relatively stable, with a slight increase in recent years.</a:t>
            </a:r>
          </a:p>
          <a:p>
            <a:r>
              <a:rPr lang="en-US" sz="1600" b="1" dirty="0"/>
              <a:t>Exchange rate: </a:t>
            </a:r>
            <a:r>
              <a:rPr lang="en-US" sz="1600" dirty="0"/>
              <a:t>The Chilean Peso has fluctuated against the US Dollar, but the overall trend has been stable.</a:t>
            </a:r>
          </a:p>
          <a:p>
            <a:r>
              <a:rPr lang="en-US" sz="1600" b="1" dirty="0"/>
              <a:t>HDI:</a:t>
            </a:r>
            <a:r>
              <a:rPr lang="en-US" sz="1600" dirty="0"/>
              <a:t> Chile has a high HDI score, indicating a high standard of living, well-developed infrastructure, and a well-educated population.</a:t>
            </a:r>
          </a:p>
          <a:p>
            <a:r>
              <a:rPr lang="en-US" sz="1600" b="1" dirty="0"/>
              <a:t>Unemployment rate: </a:t>
            </a:r>
            <a:r>
              <a:rPr lang="en-US" sz="1600" dirty="0"/>
              <a:t>The unemployment rate in Chile has been decreasing, with a slight increase in 2020, suggesting a strong labor market.</a:t>
            </a:r>
          </a:p>
          <a:p>
            <a:r>
              <a:rPr lang="en-US" sz="1600" b="1" dirty="0"/>
              <a:t>Literacy rate: </a:t>
            </a:r>
            <a:r>
              <a:rPr lang="en-US" sz="1600" dirty="0"/>
              <a:t>Chile has a high literacy rate, indicating a well-educated population.</a:t>
            </a:r>
          </a:p>
          <a:p>
            <a:r>
              <a:rPr lang="en-US" sz="1600" b="1" dirty="0"/>
              <a:t>Economic Freedom: </a:t>
            </a:r>
            <a:r>
              <a:rPr lang="en-US" sz="1600" dirty="0"/>
              <a:t>Chile consistently ranks high in economic freedom, indicating a favorable business environment.</a:t>
            </a:r>
          </a:p>
          <a:p>
            <a:r>
              <a:rPr lang="en-US" sz="1600" b="1" dirty="0"/>
              <a:t>Interest rate: </a:t>
            </a:r>
            <a:r>
              <a:rPr lang="en-US" sz="1600" dirty="0"/>
              <a:t>The interest rate in Chile has fluctuated from 2012 to 2014, but it has remained relatively low, which could benefit borrowing costs and financing expenses.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A993C-5F72-7C89-C9F1-F4780EBC0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B1CD4-3111-5E9F-7893-9B96015B8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13DF1B8-48E1-A0F1-C69D-7B671CD1D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5D9C41A-6441-7A5C-EAE1-D96C71F24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68038" y="5156615"/>
            <a:ext cx="878334" cy="1705001"/>
          </a:xfrm>
          <a:prstGeom prst="rect">
            <a:avLst/>
          </a:prstGeo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541731A-19E0-4955-F5EE-1AB2D53C597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3368" r="133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06609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D3917-072D-B98F-53A4-46496DCB7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9788" y="456555"/>
            <a:ext cx="4786877" cy="585347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RECOMMENDATION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B4740A4-A1D9-E9B5-6838-073E13692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9788" y="1041903"/>
            <a:ext cx="4786877" cy="585348"/>
          </a:xfrm>
        </p:spPr>
        <p:txBody>
          <a:bodyPr/>
          <a:lstStyle/>
          <a:p>
            <a:r>
              <a:rPr lang="en-US" dirty="0"/>
              <a:t>What we’ve learned so far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9A1C40A-BC04-C14E-7867-E3D7B1597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84061" y="0"/>
            <a:ext cx="2959129" cy="6871447"/>
            <a:chOff x="3084061" y="0"/>
            <a:chExt cx="2959129" cy="6871447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5521D96-1220-9A5F-FB15-764C14CD87A4}"/>
                </a:ext>
              </a:extLst>
            </p:cNvPr>
            <p:cNvSpPr/>
            <p:nvPr/>
          </p:nvSpPr>
          <p:spPr>
            <a:xfrm rot="10800000">
              <a:off x="3498189" y="17722"/>
              <a:ext cx="2545001" cy="6837172"/>
            </a:xfrm>
            <a:custGeom>
              <a:avLst/>
              <a:gdLst>
                <a:gd name="connsiteX0" fmla="*/ 2518452 w 2545001"/>
                <a:gd name="connsiteY0" fmla="*/ 0 h 6837172"/>
                <a:gd name="connsiteX1" fmla="*/ 1701725 w 2545001"/>
                <a:gd name="connsiteY1" fmla="*/ 3172236 h 6837172"/>
                <a:gd name="connsiteX2" fmla="*/ 1361633 w 2545001"/>
                <a:gd name="connsiteY2" fmla="*/ 4439362 h 6837172"/>
                <a:gd name="connsiteX3" fmla="*/ 1178312 w 2545001"/>
                <a:gd name="connsiteY3" fmla="*/ 4524005 h 6837172"/>
                <a:gd name="connsiteX4" fmla="*/ 1067055 w 2545001"/>
                <a:gd name="connsiteY4" fmla="*/ 4330715 h 6837172"/>
                <a:gd name="connsiteX5" fmla="*/ 1324969 w 2545001"/>
                <a:gd name="connsiteY5" fmla="*/ 3379423 h 6837172"/>
                <a:gd name="connsiteX6" fmla="*/ 1307268 w 2545001"/>
                <a:gd name="connsiteY6" fmla="*/ 3240456 h 6837172"/>
                <a:gd name="connsiteX7" fmla="*/ 1196012 w 2545001"/>
                <a:gd name="connsiteY7" fmla="*/ 3154549 h 6837172"/>
                <a:gd name="connsiteX8" fmla="*/ 972233 w 2545001"/>
                <a:gd name="connsiteY8" fmla="*/ 3283409 h 6837172"/>
                <a:gd name="connsiteX9" fmla="*/ 580306 w 2545001"/>
                <a:gd name="connsiteY9" fmla="*/ 4728666 h 6837172"/>
                <a:gd name="connsiteX10" fmla="*/ 5057 w 2545001"/>
                <a:gd name="connsiteY10" fmla="*/ 6820750 h 6837172"/>
                <a:gd name="connsiteX11" fmla="*/ 0 w 2545001"/>
                <a:gd name="connsiteY11" fmla="*/ 6837173 h 6837172"/>
                <a:gd name="connsiteX12" fmla="*/ 26550 w 2545001"/>
                <a:gd name="connsiteY12" fmla="*/ 6837173 h 6837172"/>
                <a:gd name="connsiteX13" fmla="*/ 605591 w 2545001"/>
                <a:gd name="connsiteY13" fmla="*/ 4736246 h 6837172"/>
                <a:gd name="connsiteX14" fmla="*/ 997519 w 2545001"/>
                <a:gd name="connsiteY14" fmla="*/ 3290990 h 6837172"/>
                <a:gd name="connsiteX15" fmla="*/ 1190954 w 2545001"/>
                <a:gd name="connsiteY15" fmla="*/ 3179816 h 6837172"/>
                <a:gd name="connsiteX16" fmla="*/ 1285776 w 2545001"/>
                <a:gd name="connsiteY16" fmla="*/ 3253089 h 6837172"/>
                <a:gd name="connsiteX17" fmla="*/ 1300947 w 2545001"/>
                <a:gd name="connsiteY17" fmla="*/ 3373106 h 6837172"/>
                <a:gd name="connsiteX18" fmla="*/ 1043033 w 2545001"/>
                <a:gd name="connsiteY18" fmla="*/ 4324398 h 6837172"/>
                <a:gd name="connsiteX19" fmla="*/ 1171990 w 2545001"/>
                <a:gd name="connsiteY19" fmla="*/ 4548009 h 6837172"/>
                <a:gd name="connsiteX20" fmla="*/ 1385654 w 2545001"/>
                <a:gd name="connsiteY20" fmla="*/ 4448205 h 6837172"/>
                <a:gd name="connsiteX21" fmla="*/ 1385654 w 2545001"/>
                <a:gd name="connsiteY21" fmla="*/ 4446942 h 6837172"/>
                <a:gd name="connsiteX22" fmla="*/ 1725746 w 2545001"/>
                <a:gd name="connsiteY22" fmla="*/ 3178553 h 6837172"/>
                <a:gd name="connsiteX23" fmla="*/ 2545002 w 2545001"/>
                <a:gd name="connsiteY23" fmla="*/ 1263 h 6837172"/>
                <a:gd name="connsiteX24" fmla="*/ 2518452 w 2545001"/>
                <a:gd name="connsiteY24" fmla="*/ 0 h 68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5001" h="6837172">
                  <a:moveTo>
                    <a:pt x="2518452" y="0"/>
                  </a:moveTo>
                  <a:lnTo>
                    <a:pt x="1701725" y="3172236"/>
                  </a:lnTo>
                  <a:lnTo>
                    <a:pt x="1361633" y="4439362"/>
                  </a:lnTo>
                  <a:cubicBezTo>
                    <a:pt x="1328761" y="4508845"/>
                    <a:pt x="1251640" y="4544219"/>
                    <a:pt x="1178312" y="4524005"/>
                  </a:cubicBezTo>
                  <a:cubicBezTo>
                    <a:pt x="1094869" y="4501265"/>
                    <a:pt x="1044298" y="4414095"/>
                    <a:pt x="1067055" y="4330715"/>
                  </a:cubicBezTo>
                  <a:lnTo>
                    <a:pt x="1324969" y="3379423"/>
                  </a:lnTo>
                  <a:cubicBezTo>
                    <a:pt x="1337611" y="3332679"/>
                    <a:pt x="1331290" y="3283409"/>
                    <a:pt x="1307268" y="3240456"/>
                  </a:cubicBezTo>
                  <a:cubicBezTo>
                    <a:pt x="1283247" y="3197503"/>
                    <a:pt x="1244054" y="3167183"/>
                    <a:pt x="1196012" y="3154549"/>
                  </a:cubicBezTo>
                  <a:cubicBezTo>
                    <a:pt x="1098662" y="3128019"/>
                    <a:pt x="997519" y="3186133"/>
                    <a:pt x="972233" y="3283409"/>
                  </a:cubicBezTo>
                  <a:lnTo>
                    <a:pt x="580306" y="4728666"/>
                  </a:lnTo>
                  <a:lnTo>
                    <a:pt x="5057" y="6820750"/>
                  </a:lnTo>
                  <a:cubicBezTo>
                    <a:pt x="5057" y="6820750"/>
                    <a:pt x="1264" y="6833383"/>
                    <a:pt x="0" y="6837173"/>
                  </a:cubicBezTo>
                  <a:lnTo>
                    <a:pt x="26550" y="6837173"/>
                  </a:lnTo>
                  <a:lnTo>
                    <a:pt x="605591" y="4736246"/>
                  </a:lnTo>
                  <a:lnTo>
                    <a:pt x="997519" y="3290990"/>
                  </a:lnTo>
                  <a:cubicBezTo>
                    <a:pt x="1020276" y="3207609"/>
                    <a:pt x="1107512" y="3157076"/>
                    <a:pt x="1190954" y="3179816"/>
                  </a:cubicBezTo>
                  <a:cubicBezTo>
                    <a:pt x="1231411" y="3191186"/>
                    <a:pt x="1265547" y="3216453"/>
                    <a:pt x="1285776" y="3253089"/>
                  </a:cubicBezTo>
                  <a:cubicBezTo>
                    <a:pt x="1307268" y="3289726"/>
                    <a:pt x="1312326" y="3331416"/>
                    <a:pt x="1300947" y="3373106"/>
                  </a:cubicBezTo>
                  <a:lnTo>
                    <a:pt x="1043033" y="4324398"/>
                  </a:lnTo>
                  <a:cubicBezTo>
                    <a:pt x="1016483" y="4421675"/>
                    <a:pt x="1074640" y="4522742"/>
                    <a:pt x="1171990" y="4548009"/>
                  </a:cubicBezTo>
                  <a:cubicBezTo>
                    <a:pt x="1257961" y="4570749"/>
                    <a:pt x="1347725" y="4529059"/>
                    <a:pt x="1385654" y="4448205"/>
                  </a:cubicBezTo>
                  <a:lnTo>
                    <a:pt x="1385654" y="4446942"/>
                  </a:lnTo>
                  <a:lnTo>
                    <a:pt x="1725746" y="3178553"/>
                  </a:lnTo>
                  <a:lnTo>
                    <a:pt x="2545002" y="1263"/>
                  </a:lnTo>
                  <a:cubicBezTo>
                    <a:pt x="2536151" y="0"/>
                    <a:pt x="2527302" y="0"/>
                    <a:pt x="2518452" y="0"/>
                  </a:cubicBezTo>
                  <a:close/>
                </a:path>
              </a:pathLst>
            </a:custGeom>
            <a:solidFill>
              <a:schemeClr val="accent1"/>
            </a:solidFill>
            <a:ln w="12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37359AB-4FC7-AF1F-096F-69BD733B8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4061" y="0"/>
              <a:ext cx="1822122" cy="6871447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8E33200-6B73-A8AD-DEAB-593D22E7314B}"/>
              </a:ext>
            </a:extLst>
          </p:cNvPr>
          <p:cNvSpPr txBox="1"/>
          <p:nvPr/>
        </p:nvSpPr>
        <p:spPr>
          <a:xfrm>
            <a:off x="6599788" y="1627251"/>
            <a:ext cx="516070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 Expanding operations in Chile is advisable due to its strong economy, stable inflation rate, and favorable business environment.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Chile's well-educated population is a positive factor for potential expansion.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Monitor exchange rate fluctuations to maintain financial stability.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Keep an eye on interest rate changes to manage borrowing costs and financing expenses.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Continuous monitoring of economic conditions and potential risks is crucial for long-term success in the new territory.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9950FF31-681E-7089-EFC5-B59351FE2B1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7439" r="74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198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52219-785E-4657-C5F4-A53FEF2EB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0326" y="1679216"/>
            <a:ext cx="4786877" cy="151831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8DFC8D-4AE6-170E-C27A-DA97EBD7D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59704" y="0"/>
            <a:ext cx="2928883" cy="6871447"/>
            <a:chOff x="4059704" y="0"/>
            <a:chExt cx="2928883" cy="687144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F966C9E-A9A2-BF8C-EDCB-B7F6AE51C425}"/>
                </a:ext>
              </a:extLst>
            </p:cNvPr>
            <p:cNvSpPr/>
            <p:nvPr/>
          </p:nvSpPr>
          <p:spPr>
            <a:xfrm rot="10800000">
              <a:off x="4443586" y="5022"/>
              <a:ext cx="2545001" cy="6837172"/>
            </a:xfrm>
            <a:custGeom>
              <a:avLst/>
              <a:gdLst>
                <a:gd name="connsiteX0" fmla="*/ 2518452 w 2545001"/>
                <a:gd name="connsiteY0" fmla="*/ 0 h 6837172"/>
                <a:gd name="connsiteX1" fmla="*/ 1701725 w 2545001"/>
                <a:gd name="connsiteY1" fmla="*/ 3172236 h 6837172"/>
                <a:gd name="connsiteX2" fmla="*/ 1361633 w 2545001"/>
                <a:gd name="connsiteY2" fmla="*/ 4439362 h 6837172"/>
                <a:gd name="connsiteX3" fmla="*/ 1178312 w 2545001"/>
                <a:gd name="connsiteY3" fmla="*/ 4524005 h 6837172"/>
                <a:gd name="connsiteX4" fmla="*/ 1067055 w 2545001"/>
                <a:gd name="connsiteY4" fmla="*/ 4330715 h 6837172"/>
                <a:gd name="connsiteX5" fmla="*/ 1324969 w 2545001"/>
                <a:gd name="connsiteY5" fmla="*/ 3379423 h 6837172"/>
                <a:gd name="connsiteX6" fmla="*/ 1307268 w 2545001"/>
                <a:gd name="connsiteY6" fmla="*/ 3240456 h 6837172"/>
                <a:gd name="connsiteX7" fmla="*/ 1196012 w 2545001"/>
                <a:gd name="connsiteY7" fmla="*/ 3154549 h 6837172"/>
                <a:gd name="connsiteX8" fmla="*/ 972233 w 2545001"/>
                <a:gd name="connsiteY8" fmla="*/ 3283409 h 6837172"/>
                <a:gd name="connsiteX9" fmla="*/ 580306 w 2545001"/>
                <a:gd name="connsiteY9" fmla="*/ 4728666 h 6837172"/>
                <a:gd name="connsiteX10" fmla="*/ 5057 w 2545001"/>
                <a:gd name="connsiteY10" fmla="*/ 6820750 h 6837172"/>
                <a:gd name="connsiteX11" fmla="*/ 0 w 2545001"/>
                <a:gd name="connsiteY11" fmla="*/ 6837173 h 6837172"/>
                <a:gd name="connsiteX12" fmla="*/ 26550 w 2545001"/>
                <a:gd name="connsiteY12" fmla="*/ 6837173 h 6837172"/>
                <a:gd name="connsiteX13" fmla="*/ 605591 w 2545001"/>
                <a:gd name="connsiteY13" fmla="*/ 4736246 h 6837172"/>
                <a:gd name="connsiteX14" fmla="*/ 997519 w 2545001"/>
                <a:gd name="connsiteY14" fmla="*/ 3290990 h 6837172"/>
                <a:gd name="connsiteX15" fmla="*/ 1190954 w 2545001"/>
                <a:gd name="connsiteY15" fmla="*/ 3179816 h 6837172"/>
                <a:gd name="connsiteX16" fmla="*/ 1285776 w 2545001"/>
                <a:gd name="connsiteY16" fmla="*/ 3253089 h 6837172"/>
                <a:gd name="connsiteX17" fmla="*/ 1300947 w 2545001"/>
                <a:gd name="connsiteY17" fmla="*/ 3373106 h 6837172"/>
                <a:gd name="connsiteX18" fmla="*/ 1043033 w 2545001"/>
                <a:gd name="connsiteY18" fmla="*/ 4324398 h 6837172"/>
                <a:gd name="connsiteX19" fmla="*/ 1171990 w 2545001"/>
                <a:gd name="connsiteY19" fmla="*/ 4548009 h 6837172"/>
                <a:gd name="connsiteX20" fmla="*/ 1385654 w 2545001"/>
                <a:gd name="connsiteY20" fmla="*/ 4448205 h 6837172"/>
                <a:gd name="connsiteX21" fmla="*/ 1385654 w 2545001"/>
                <a:gd name="connsiteY21" fmla="*/ 4446942 h 6837172"/>
                <a:gd name="connsiteX22" fmla="*/ 1725746 w 2545001"/>
                <a:gd name="connsiteY22" fmla="*/ 3178553 h 6837172"/>
                <a:gd name="connsiteX23" fmla="*/ 2545002 w 2545001"/>
                <a:gd name="connsiteY23" fmla="*/ 1263 h 6837172"/>
                <a:gd name="connsiteX24" fmla="*/ 2518452 w 2545001"/>
                <a:gd name="connsiteY24" fmla="*/ 0 h 68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5001" h="6837172">
                  <a:moveTo>
                    <a:pt x="2518452" y="0"/>
                  </a:moveTo>
                  <a:lnTo>
                    <a:pt x="1701725" y="3172236"/>
                  </a:lnTo>
                  <a:lnTo>
                    <a:pt x="1361633" y="4439362"/>
                  </a:lnTo>
                  <a:cubicBezTo>
                    <a:pt x="1328761" y="4508845"/>
                    <a:pt x="1251640" y="4544219"/>
                    <a:pt x="1178312" y="4524005"/>
                  </a:cubicBezTo>
                  <a:cubicBezTo>
                    <a:pt x="1094869" y="4501265"/>
                    <a:pt x="1044298" y="4414095"/>
                    <a:pt x="1067055" y="4330715"/>
                  </a:cubicBezTo>
                  <a:lnTo>
                    <a:pt x="1324969" y="3379423"/>
                  </a:lnTo>
                  <a:cubicBezTo>
                    <a:pt x="1337611" y="3332679"/>
                    <a:pt x="1331290" y="3283409"/>
                    <a:pt x="1307268" y="3240456"/>
                  </a:cubicBezTo>
                  <a:cubicBezTo>
                    <a:pt x="1283247" y="3197503"/>
                    <a:pt x="1244054" y="3167183"/>
                    <a:pt x="1196012" y="3154549"/>
                  </a:cubicBezTo>
                  <a:cubicBezTo>
                    <a:pt x="1098662" y="3128019"/>
                    <a:pt x="997519" y="3186133"/>
                    <a:pt x="972233" y="3283409"/>
                  </a:cubicBezTo>
                  <a:lnTo>
                    <a:pt x="580306" y="4728666"/>
                  </a:lnTo>
                  <a:lnTo>
                    <a:pt x="5057" y="6820750"/>
                  </a:lnTo>
                  <a:cubicBezTo>
                    <a:pt x="5057" y="6820750"/>
                    <a:pt x="1264" y="6833383"/>
                    <a:pt x="0" y="6837173"/>
                  </a:cubicBezTo>
                  <a:lnTo>
                    <a:pt x="26550" y="6837173"/>
                  </a:lnTo>
                  <a:lnTo>
                    <a:pt x="605591" y="4736246"/>
                  </a:lnTo>
                  <a:lnTo>
                    <a:pt x="997519" y="3290990"/>
                  </a:lnTo>
                  <a:cubicBezTo>
                    <a:pt x="1020276" y="3207609"/>
                    <a:pt x="1107512" y="3157076"/>
                    <a:pt x="1190954" y="3179816"/>
                  </a:cubicBezTo>
                  <a:cubicBezTo>
                    <a:pt x="1231411" y="3191186"/>
                    <a:pt x="1265547" y="3216453"/>
                    <a:pt x="1285776" y="3253089"/>
                  </a:cubicBezTo>
                  <a:cubicBezTo>
                    <a:pt x="1307268" y="3289726"/>
                    <a:pt x="1312326" y="3331416"/>
                    <a:pt x="1300947" y="3373106"/>
                  </a:cubicBezTo>
                  <a:lnTo>
                    <a:pt x="1043033" y="4324398"/>
                  </a:lnTo>
                  <a:cubicBezTo>
                    <a:pt x="1016483" y="4421675"/>
                    <a:pt x="1074640" y="4522742"/>
                    <a:pt x="1171990" y="4548009"/>
                  </a:cubicBezTo>
                  <a:cubicBezTo>
                    <a:pt x="1257961" y="4570749"/>
                    <a:pt x="1347725" y="4529059"/>
                    <a:pt x="1385654" y="4448205"/>
                  </a:cubicBezTo>
                  <a:lnTo>
                    <a:pt x="1385654" y="4446942"/>
                  </a:lnTo>
                  <a:lnTo>
                    <a:pt x="1725746" y="3178553"/>
                  </a:lnTo>
                  <a:lnTo>
                    <a:pt x="2545002" y="1263"/>
                  </a:lnTo>
                  <a:cubicBezTo>
                    <a:pt x="2536151" y="0"/>
                    <a:pt x="2527302" y="0"/>
                    <a:pt x="2518452" y="0"/>
                  </a:cubicBezTo>
                  <a:close/>
                </a:path>
              </a:pathLst>
            </a:custGeom>
            <a:solidFill>
              <a:schemeClr val="accent1"/>
            </a:solidFill>
            <a:ln w="12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33BC35A-F255-48AA-48B8-D6561A6FAB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9704" y="0"/>
              <a:ext cx="1822122" cy="6871447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32265A1-D564-D546-A41F-2BEEDE4571F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1660" r="216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99485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7DC79E4B-918B-F8B5-9EE0-BB73280ED0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BACKGROUND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5A3D82F-C920-79E9-B2D9-D64A01D801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025" y="2617443"/>
            <a:ext cx="5885179" cy="5334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Our company is considering expanding to a new country. We've been tasked with analyzing the country's economic conditions to see if it's a good fit for our apparel business.</a:t>
            </a:r>
            <a:endParaRPr lang="en-I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0" name="Picture Placeholder 59">
            <a:extLst>
              <a:ext uri="{FF2B5EF4-FFF2-40B4-BE49-F238E27FC236}">
                <a16:creationId xmlns:a16="http://schemas.microsoft.com/office/drawing/2014/main" id="{930A8B79-D0CA-98B2-842D-2A9D7A3C5FE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3368" r="133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55973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2EA33AE-2E4E-2AD0-7AAD-FF06CBACB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5541" y="715654"/>
            <a:ext cx="4786877" cy="1518315"/>
          </a:xfrm>
        </p:spPr>
        <p:txBody>
          <a:bodyPr>
            <a:normAutofit/>
          </a:bodyPr>
          <a:lstStyle/>
          <a:p>
            <a:r>
              <a:rPr lang="en-US" sz="4000" dirty="0"/>
              <a:t>Problem Statement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A498B66-C42E-029B-6F9F-FF45F4C14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5708" y="2431477"/>
            <a:ext cx="4786877" cy="763899"/>
          </a:xfrm>
        </p:spPr>
        <p:txBody>
          <a:bodyPr>
            <a:noAutofit/>
          </a:bodyPr>
          <a:lstStyle/>
          <a:p>
            <a:r>
              <a:rPr lang="en-US" sz="2800" dirty="0"/>
              <a:t>We will cover these topics</a:t>
            </a:r>
          </a:p>
          <a:p>
            <a:endParaRPr lang="en-US" sz="28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3B8BFA9-FBE9-EDA2-FBB1-C2B55CD7C8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5707" y="3348617"/>
            <a:ext cx="4274495" cy="2569866"/>
          </a:xfrm>
        </p:spPr>
        <p:txBody>
          <a:bodyPr>
            <a:normAutofit/>
          </a:bodyPr>
          <a:lstStyle/>
          <a:p>
            <a:r>
              <a:rPr lang="en-US" sz="1600" dirty="0"/>
              <a:t>Determine the economic viability of a specific country for our apparel MNC's expansion.</a:t>
            </a:r>
          </a:p>
          <a:p>
            <a:r>
              <a:rPr lang="en-US" sz="1600" dirty="0"/>
              <a:t>Evaluate the country's economic conditions to understand if it presents a favorable environment for our business.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3E677C-B30B-9361-1557-EE90A7448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29081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9511001-6F2E-D16C-C5A6-4486407F6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498189" y="17722"/>
            <a:ext cx="2545001" cy="6837172"/>
          </a:xfrm>
          <a:custGeom>
            <a:avLst/>
            <a:gdLst>
              <a:gd name="connsiteX0" fmla="*/ 2518452 w 2545001"/>
              <a:gd name="connsiteY0" fmla="*/ 0 h 6837172"/>
              <a:gd name="connsiteX1" fmla="*/ 1701725 w 2545001"/>
              <a:gd name="connsiteY1" fmla="*/ 3172236 h 6837172"/>
              <a:gd name="connsiteX2" fmla="*/ 1361633 w 2545001"/>
              <a:gd name="connsiteY2" fmla="*/ 4439362 h 6837172"/>
              <a:gd name="connsiteX3" fmla="*/ 1178312 w 2545001"/>
              <a:gd name="connsiteY3" fmla="*/ 4524005 h 6837172"/>
              <a:gd name="connsiteX4" fmla="*/ 1067055 w 2545001"/>
              <a:gd name="connsiteY4" fmla="*/ 4330715 h 6837172"/>
              <a:gd name="connsiteX5" fmla="*/ 1324969 w 2545001"/>
              <a:gd name="connsiteY5" fmla="*/ 3379423 h 6837172"/>
              <a:gd name="connsiteX6" fmla="*/ 1307268 w 2545001"/>
              <a:gd name="connsiteY6" fmla="*/ 3240456 h 6837172"/>
              <a:gd name="connsiteX7" fmla="*/ 1196012 w 2545001"/>
              <a:gd name="connsiteY7" fmla="*/ 3154549 h 6837172"/>
              <a:gd name="connsiteX8" fmla="*/ 972233 w 2545001"/>
              <a:gd name="connsiteY8" fmla="*/ 3283409 h 6837172"/>
              <a:gd name="connsiteX9" fmla="*/ 580306 w 2545001"/>
              <a:gd name="connsiteY9" fmla="*/ 4728666 h 6837172"/>
              <a:gd name="connsiteX10" fmla="*/ 5057 w 2545001"/>
              <a:gd name="connsiteY10" fmla="*/ 6820750 h 6837172"/>
              <a:gd name="connsiteX11" fmla="*/ 0 w 2545001"/>
              <a:gd name="connsiteY11" fmla="*/ 6837173 h 6837172"/>
              <a:gd name="connsiteX12" fmla="*/ 26550 w 2545001"/>
              <a:gd name="connsiteY12" fmla="*/ 6837173 h 6837172"/>
              <a:gd name="connsiteX13" fmla="*/ 605591 w 2545001"/>
              <a:gd name="connsiteY13" fmla="*/ 4736246 h 6837172"/>
              <a:gd name="connsiteX14" fmla="*/ 997519 w 2545001"/>
              <a:gd name="connsiteY14" fmla="*/ 3290990 h 6837172"/>
              <a:gd name="connsiteX15" fmla="*/ 1190954 w 2545001"/>
              <a:gd name="connsiteY15" fmla="*/ 3179816 h 6837172"/>
              <a:gd name="connsiteX16" fmla="*/ 1285776 w 2545001"/>
              <a:gd name="connsiteY16" fmla="*/ 3253089 h 6837172"/>
              <a:gd name="connsiteX17" fmla="*/ 1300947 w 2545001"/>
              <a:gd name="connsiteY17" fmla="*/ 3373106 h 6837172"/>
              <a:gd name="connsiteX18" fmla="*/ 1043033 w 2545001"/>
              <a:gd name="connsiteY18" fmla="*/ 4324398 h 6837172"/>
              <a:gd name="connsiteX19" fmla="*/ 1171990 w 2545001"/>
              <a:gd name="connsiteY19" fmla="*/ 4548009 h 6837172"/>
              <a:gd name="connsiteX20" fmla="*/ 1385654 w 2545001"/>
              <a:gd name="connsiteY20" fmla="*/ 4448205 h 6837172"/>
              <a:gd name="connsiteX21" fmla="*/ 1385654 w 2545001"/>
              <a:gd name="connsiteY21" fmla="*/ 4446942 h 6837172"/>
              <a:gd name="connsiteX22" fmla="*/ 1725746 w 2545001"/>
              <a:gd name="connsiteY22" fmla="*/ 3178553 h 6837172"/>
              <a:gd name="connsiteX23" fmla="*/ 2545002 w 2545001"/>
              <a:gd name="connsiteY23" fmla="*/ 1263 h 6837172"/>
              <a:gd name="connsiteX24" fmla="*/ 2518452 w 2545001"/>
              <a:gd name="connsiteY24" fmla="*/ 0 h 683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45001" h="6837172">
                <a:moveTo>
                  <a:pt x="2518452" y="0"/>
                </a:moveTo>
                <a:lnTo>
                  <a:pt x="1701725" y="3172236"/>
                </a:lnTo>
                <a:lnTo>
                  <a:pt x="1361633" y="4439362"/>
                </a:lnTo>
                <a:cubicBezTo>
                  <a:pt x="1328761" y="4508845"/>
                  <a:pt x="1251640" y="4544219"/>
                  <a:pt x="1178312" y="4524005"/>
                </a:cubicBezTo>
                <a:cubicBezTo>
                  <a:pt x="1094869" y="4501265"/>
                  <a:pt x="1044298" y="4414095"/>
                  <a:pt x="1067055" y="4330715"/>
                </a:cubicBezTo>
                <a:lnTo>
                  <a:pt x="1324969" y="3379423"/>
                </a:lnTo>
                <a:cubicBezTo>
                  <a:pt x="1337611" y="3332679"/>
                  <a:pt x="1331290" y="3283409"/>
                  <a:pt x="1307268" y="3240456"/>
                </a:cubicBezTo>
                <a:cubicBezTo>
                  <a:pt x="1283247" y="3197503"/>
                  <a:pt x="1244054" y="3167183"/>
                  <a:pt x="1196012" y="3154549"/>
                </a:cubicBezTo>
                <a:cubicBezTo>
                  <a:pt x="1098662" y="3128019"/>
                  <a:pt x="997519" y="3186133"/>
                  <a:pt x="972233" y="3283409"/>
                </a:cubicBezTo>
                <a:lnTo>
                  <a:pt x="580306" y="4728666"/>
                </a:lnTo>
                <a:lnTo>
                  <a:pt x="5057" y="6820750"/>
                </a:lnTo>
                <a:cubicBezTo>
                  <a:pt x="5057" y="6820750"/>
                  <a:pt x="1264" y="6833383"/>
                  <a:pt x="0" y="6837173"/>
                </a:cubicBezTo>
                <a:lnTo>
                  <a:pt x="26550" y="6837173"/>
                </a:lnTo>
                <a:lnTo>
                  <a:pt x="605591" y="4736246"/>
                </a:lnTo>
                <a:lnTo>
                  <a:pt x="997519" y="3290990"/>
                </a:lnTo>
                <a:cubicBezTo>
                  <a:pt x="1020276" y="3207609"/>
                  <a:pt x="1107512" y="3157076"/>
                  <a:pt x="1190954" y="3179816"/>
                </a:cubicBezTo>
                <a:cubicBezTo>
                  <a:pt x="1231411" y="3191186"/>
                  <a:pt x="1265547" y="3216453"/>
                  <a:pt x="1285776" y="3253089"/>
                </a:cubicBezTo>
                <a:cubicBezTo>
                  <a:pt x="1307268" y="3289726"/>
                  <a:pt x="1312326" y="3331416"/>
                  <a:pt x="1300947" y="3373106"/>
                </a:cubicBezTo>
                <a:lnTo>
                  <a:pt x="1043033" y="4324398"/>
                </a:lnTo>
                <a:cubicBezTo>
                  <a:pt x="1016483" y="4421675"/>
                  <a:pt x="1074640" y="4522742"/>
                  <a:pt x="1171990" y="4548009"/>
                </a:cubicBezTo>
                <a:cubicBezTo>
                  <a:pt x="1257961" y="4570749"/>
                  <a:pt x="1347725" y="4529059"/>
                  <a:pt x="1385654" y="4448205"/>
                </a:cubicBezTo>
                <a:lnTo>
                  <a:pt x="1385654" y="4446942"/>
                </a:lnTo>
                <a:lnTo>
                  <a:pt x="1725746" y="3178553"/>
                </a:lnTo>
                <a:lnTo>
                  <a:pt x="2545002" y="1263"/>
                </a:lnTo>
                <a:cubicBezTo>
                  <a:pt x="2536151" y="0"/>
                  <a:pt x="2527302" y="0"/>
                  <a:pt x="2518452" y="0"/>
                </a:cubicBezTo>
                <a:close/>
              </a:path>
            </a:pathLst>
          </a:custGeom>
          <a:solidFill>
            <a:schemeClr val="accent1"/>
          </a:solidFill>
          <a:ln w="126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0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EB892A4-1C95-7773-9083-4D88527FFD4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5934" r="59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3479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7466B0-B69A-FEBF-B8E0-FDA9AEAC7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756CFB8-E805-3CF9-61D2-C02341EC7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96053-DF7F-7AFE-4D23-78CFF34D0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itle 12">
            <a:extLst>
              <a:ext uri="{FF2B5EF4-FFF2-40B4-BE49-F238E27FC236}">
                <a16:creationId xmlns:a16="http://schemas.microsoft.com/office/drawing/2014/main" id="{1CC591F2-6EC3-1AAB-E4A0-79B01B325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446" y="329154"/>
            <a:ext cx="4786877" cy="763899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9" name="Subtitle 13">
            <a:extLst>
              <a:ext uri="{FF2B5EF4-FFF2-40B4-BE49-F238E27FC236}">
                <a16:creationId xmlns:a16="http://schemas.microsoft.com/office/drawing/2014/main" id="{B7BE8423-599C-F5DA-77FC-C888E2EFAA81}"/>
              </a:ext>
            </a:extLst>
          </p:cNvPr>
          <p:cNvSpPr txBox="1">
            <a:spLocks/>
          </p:cNvSpPr>
          <p:nvPr/>
        </p:nvSpPr>
        <p:spPr>
          <a:xfrm>
            <a:off x="494273" y="1071119"/>
            <a:ext cx="4786877" cy="42191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OUR DATA SOURCES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FBAA7493-136E-97D5-1898-2DDFADC6E2DD}"/>
              </a:ext>
            </a:extLst>
          </p:cNvPr>
          <p:cNvSpPr txBox="1">
            <a:spLocks/>
          </p:cNvSpPr>
          <p:nvPr/>
        </p:nvSpPr>
        <p:spPr>
          <a:xfrm>
            <a:off x="598446" y="1493030"/>
            <a:ext cx="5024825" cy="1238595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74151"/>
                </a:solidFill>
                <a:effectLst/>
                <a:latin typeface="__Inter_aaf875"/>
              </a:rPr>
              <a:t>World Bank databases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74151"/>
                </a:solidFill>
                <a:effectLst/>
                <a:latin typeface="__Inter_aaf875"/>
              </a:rPr>
              <a:t>International Monetary Fund (IMF) reports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74151"/>
                </a:solidFill>
                <a:effectLst/>
                <a:latin typeface="__Inter_aaf875"/>
              </a:rPr>
              <a:t>HDX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74151"/>
                </a:solidFill>
                <a:effectLst/>
                <a:latin typeface="__Inter_aaf875"/>
              </a:rPr>
              <a:t>S</a:t>
            </a:r>
            <a:r>
              <a:rPr lang="en-US" sz="1800" dirty="0">
                <a:solidFill>
                  <a:srgbClr val="374151"/>
                </a:solidFill>
                <a:latin typeface="__Inter_aaf875"/>
              </a:rPr>
              <a:t>tatista</a:t>
            </a:r>
            <a:endParaRPr lang="en-US" sz="1800" b="0" i="0" dirty="0">
              <a:solidFill>
                <a:srgbClr val="374151"/>
              </a:solidFill>
              <a:effectLst/>
              <a:latin typeface="__Inter_aaf875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74151"/>
                </a:solidFill>
                <a:effectLst/>
                <a:latin typeface="__Inter_aaf875"/>
              </a:rPr>
              <a:t>Industry reports and research studies</a:t>
            </a:r>
          </a:p>
        </p:txBody>
      </p:sp>
      <p:sp>
        <p:nvSpPr>
          <p:cNvPr id="16" name="Subtitle 13">
            <a:extLst>
              <a:ext uri="{FF2B5EF4-FFF2-40B4-BE49-F238E27FC236}">
                <a16:creationId xmlns:a16="http://schemas.microsoft.com/office/drawing/2014/main" id="{8B71329E-F2FB-2DA4-5905-6BEE5AE08B79}"/>
              </a:ext>
            </a:extLst>
          </p:cNvPr>
          <p:cNvSpPr txBox="1">
            <a:spLocks/>
          </p:cNvSpPr>
          <p:nvPr/>
        </p:nvSpPr>
        <p:spPr>
          <a:xfrm>
            <a:off x="494273" y="3704465"/>
            <a:ext cx="4786877" cy="42191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DATA STATISTICS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BB90039-033E-EBC6-1FFB-21D1F842E6A6}"/>
              </a:ext>
            </a:extLst>
          </p:cNvPr>
          <p:cNvSpPr txBox="1">
            <a:spLocks/>
          </p:cNvSpPr>
          <p:nvPr/>
        </p:nvSpPr>
        <p:spPr>
          <a:xfrm>
            <a:off x="598446" y="4126376"/>
            <a:ext cx="5223620" cy="1238595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latin typeface="__Inter_aaf875"/>
              </a:rPr>
              <a:t>Data has been analyzed and cleaned according to the requirements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latin typeface="__Inter_aaf875"/>
              </a:rPr>
              <a:t>GDP comparison has been reduced to only selected countries for the </a:t>
            </a:r>
            <a:r>
              <a:rPr lang="en-US" sz="1800" b="1" dirty="0">
                <a:solidFill>
                  <a:srgbClr val="374151"/>
                </a:solidFill>
                <a:latin typeface="__Inter_aaf875"/>
              </a:rPr>
              <a:t>PACIFIC ALLIANCE</a:t>
            </a:r>
            <a:r>
              <a:rPr lang="en-US" sz="1800" dirty="0">
                <a:solidFill>
                  <a:srgbClr val="374151"/>
                </a:solidFill>
                <a:latin typeface="__Inter_aaf875"/>
              </a:rPr>
              <a:t> group.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latin typeface="__Inter_aaf875"/>
              </a:rPr>
              <a:t>Data with years had been redacted to required amount of years of required of last 10 years</a:t>
            </a:r>
            <a:endParaRPr lang="en-US" sz="1800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B9464E64-5A59-72D5-6FEE-F5ADECBF9BC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29395" r="293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328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E0F2054-FE7E-B49A-E17F-5DE1864D8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320040"/>
            <a:ext cx="6732237" cy="1524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ANALYSIS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CBC01B8-FB52-27EE-1CD6-0180333CE5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241" y="1844040"/>
            <a:ext cx="5797518" cy="2532966"/>
          </a:xfrm>
        </p:spPr>
        <p:txBody>
          <a:bodyPr>
            <a:normAutofit/>
          </a:bodyPr>
          <a:lstStyle/>
          <a:p>
            <a:r>
              <a:rPr lang="en-US" sz="1800" dirty="0"/>
              <a:t>Our analysis shows that the country has a stable economy with a steady GDP growth rate, low inflation, and moderate population growth. The low unemployment rate and high per capita income suggest a potential market for our apparel products.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A6017-3B10-07E9-8C72-59CD4B49C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/>
          <a:lstStyle/>
          <a:p>
            <a:r>
              <a:rPr lang="en-US" dirty="0"/>
              <a:t>TEACH A COURSE</a:t>
            </a:r>
          </a:p>
        </p:txBody>
      </p:sp>
      <p:pic>
        <p:nvPicPr>
          <p:cNvPr id="7" name="Picture Placeholder 18" descr="A person working at a desk&#10;">
            <a:extLst>
              <a:ext uri="{FF2B5EF4-FFF2-40B4-BE49-F238E27FC236}">
                <a16:creationId xmlns:a16="http://schemas.microsoft.com/office/drawing/2014/main" id="{137F878B-E773-04A9-23BB-A6DF6A69B98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3565" r="3565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68C54-1820-3B00-1C96-88D7349FD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1EF105-497F-4EFD-8E5D-D4573ED81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F08D551-B30D-FCB1-C8B2-0160EC530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5AA2D64-53A7-BC77-FBA2-EC723D311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81217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9C75B621-F69A-BA4C-2D1D-87A526742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955" y="1415386"/>
            <a:ext cx="10060731" cy="631131"/>
          </a:xfrm>
        </p:spPr>
        <p:txBody>
          <a:bodyPr>
            <a:normAutofit fontScale="90000"/>
          </a:bodyPr>
          <a:lstStyle/>
          <a:p>
            <a:r>
              <a:rPr lang="en-IN" dirty="0"/>
              <a:t>CHILE GDP COMPARISION TO OTHER COUNTRIES</a:t>
            </a:r>
          </a:p>
        </p:txBody>
      </p:sp>
      <p:sp>
        <p:nvSpPr>
          <p:cNvPr id="7" name="Slide Number Placeholder 14">
            <a:extLst>
              <a:ext uri="{FF2B5EF4-FFF2-40B4-BE49-F238E27FC236}">
                <a16:creationId xmlns:a16="http://schemas.microsoft.com/office/drawing/2014/main" id="{5342D3FB-D7FE-664C-A212-E4AD4DCA731F}"/>
              </a:ext>
            </a:extLst>
          </p:cNvPr>
          <p:cNvSpPr txBox="1">
            <a:spLocks/>
          </p:cNvSpPr>
          <p:nvPr/>
        </p:nvSpPr>
        <p:spPr>
          <a:xfrm>
            <a:off x="10791696" y="7494541"/>
            <a:ext cx="6179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CD67F0-4F30-6045-03DA-0A167B3EE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55" y="2306270"/>
            <a:ext cx="6178974" cy="3812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5C71B7-B097-5D08-F5FA-131D5B6B3067}"/>
              </a:ext>
            </a:extLst>
          </p:cNvPr>
          <p:cNvSpPr txBox="1"/>
          <p:nvPr/>
        </p:nvSpPr>
        <p:spPr>
          <a:xfrm>
            <a:off x="6493929" y="2825775"/>
            <a:ext cx="55900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IN" i="0" dirty="0">
                <a:solidFill>
                  <a:srgbClr val="374151"/>
                </a:solidFill>
                <a:effectLst/>
              </a:rPr>
              <a:t>Slide showcases Pacific Alliance countries' GDP per capita (2012-2023), valuable for high-end apparel MNC expansion.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IN" i="0" dirty="0">
                <a:solidFill>
                  <a:srgbClr val="374151"/>
                </a:solidFill>
                <a:effectLst/>
              </a:rPr>
              <a:t>Chile and Mexico have higher GDP per capita, meaning larger markets for luxury apparel.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IN" i="0" dirty="0">
                <a:solidFill>
                  <a:srgbClr val="374151"/>
                </a:solidFill>
                <a:effectLst/>
              </a:rPr>
              <a:t>Colombia and Peru with lower GDP per capita could be ideal for affordable apparel segments, enabling strategic market entry.</a:t>
            </a:r>
          </a:p>
        </p:txBody>
      </p:sp>
    </p:spTree>
    <p:extLst>
      <p:ext uri="{BB962C8B-B14F-4D97-AF65-F5344CB8AC3E}">
        <p14:creationId xmlns:p14="http://schemas.microsoft.com/office/powerpoint/2010/main" val="3641581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9C75B621-F69A-BA4C-2D1D-87A526742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34" y="742332"/>
            <a:ext cx="10060731" cy="631131"/>
          </a:xfrm>
        </p:spPr>
        <p:txBody>
          <a:bodyPr>
            <a:normAutofit fontScale="90000"/>
          </a:bodyPr>
          <a:lstStyle/>
          <a:p>
            <a:r>
              <a:rPr lang="en-IN" dirty="0"/>
              <a:t>CHILE INFLATION RATE</a:t>
            </a:r>
          </a:p>
        </p:txBody>
      </p:sp>
      <p:sp>
        <p:nvSpPr>
          <p:cNvPr id="7" name="Slide Number Placeholder 14">
            <a:extLst>
              <a:ext uri="{FF2B5EF4-FFF2-40B4-BE49-F238E27FC236}">
                <a16:creationId xmlns:a16="http://schemas.microsoft.com/office/drawing/2014/main" id="{5342D3FB-D7FE-664C-A212-E4AD4DCA731F}"/>
              </a:ext>
            </a:extLst>
          </p:cNvPr>
          <p:cNvSpPr txBox="1">
            <a:spLocks/>
          </p:cNvSpPr>
          <p:nvPr/>
        </p:nvSpPr>
        <p:spPr>
          <a:xfrm>
            <a:off x="10791696" y="7494541"/>
            <a:ext cx="6179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C71B7-B097-5D08-F5FA-131D5B6B3067}"/>
              </a:ext>
            </a:extLst>
          </p:cNvPr>
          <p:cNvSpPr txBox="1"/>
          <p:nvPr/>
        </p:nvSpPr>
        <p:spPr>
          <a:xfrm>
            <a:off x="6601959" y="2584026"/>
            <a:ext cx="55900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i="0" dirty="0">
                <a:solidFill>
                  <a:srgbClr val="374151"/>
                </a:solidFill>
                <a:effectLst/>
              </a:rPr>
              <a:t>Chile's inflation rate surged from 2012 to 2022, as shown on this slide.</a:t>
            </a:r>
          </a:p>
          <a:p>
            <a:pPr algn="l"/>
            <a:endParaRPr lang="en-US" i="0" dirty="0">
              <a:solidFill>
                <a:srgbClr val="374151"/>
              </a:solidFill>
              <a:effectLst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i="0" dirty="0">
                <a:solidFill>
                  <a:srgbClr val="374151"/>
                </a:solidFill>
                <a:effectLst/>
              </a:rPr>
              <a:t>To expand successfully, apparel companies must monitor inflation trends in target markets.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US" i="0" dirty="0">
              <a:solidFill>
                <a:srgbClr val="374151"/>
              </a:solidFill>
              <a:effectLst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i="0" dirty="0">
                <a:solidFill>
                  <a:srgbClr val="374151"/>
                </a:solidFill>
                <a:effectLst/>
              </a:rPr>
              <a:t>Despite the recent inflation drop, Chile remains appealing for expansion, but further economic analysis is needed.</a:t>
            </a:r>
            <a:endParaRPr lang="en-IN" i="0" dirty="0">
              <a:solidFill>
                <a:srgbClr val="374151"/>
              </a:solidFill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CD6AD-D0D9-012E-E4CD-EE39DBF13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34" y="1782501"/>
            <a:ext cx="6259465" cy="363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68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9C75B621-F69A-BA4C-2D1D-87A526742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34" y="742332"/>
            <a:ext cx="10060731" cy="631131"/>
          </a:xfrm>
        </p:spPr>
        <p:txBody>
          <a:bodyPr>
            <a:normAutofit fontScale="90000"/>
          </a:bodyPr>
          <a:lstStyle/>
          <a:p>
            <a:r>
              <a:rPr lang="en-IN" dirty="0"/>
              <a:t>CHILE EXCHANGE RATE</a:t>
            </a:r>
          </a:p>
        </p:txBody>
      </p:sp>
      <p:sp>
        <p:nvSpPr>
          <p:cNvPr id="7" name="Slide Number Placeholder 14">
            <a:extLst>
              <a:ext uri="{FF2B5EF4-FFF2-40B4-BE49-F238E27FC236}">
                <a16:creationId xmlns:a16="http://schemas.microsoft.com/office/drawing/2014/main" id="{5342D3FB-D7FE-664C-A212-E4AD4DCA731F}"/>
              </a:ext>
            </a:extLst>
          </p:cNvPr>
          <p:cNvSpPr txBox="1">
            <a:spLocks/>
          </p:cNvSpPr>
          <p:nvPr/>
        </p:nvSpPr>
        <p:spPr>
          <a:xfrm>
            <a:off x="10791696" y="7494541"/>
            <a:ext cx="6179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C71B7-B097-5D08-F5FA-131D5B6B3067}"/>
              </a:ext>
            </a:extLst>
          </p:cNvPr>
          <p:cNvSpPr txBox="1"/>
          <p:nvPr/>
        </p:nvSpPr>
        <p:spPr>
          <a:xfrm>
            <a:off x="6183686" y="2027191"/>
            <a:ext cx="60083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i="0" dirty="0">
                <a:solidFill>
                  <a:srgbClr val="374151"/>
                </a:solidFill>
                <a:effectLst/>
              </a:rPr>
              <a:t>This slide shows the exchange rate trend of CLP to USD from 2010 to 2026, with the current rate at 952.18 CLP per USD.</a:t>
            </a:r>
          </a:p>
          <a:p>
            <a:pPr algn="l"/>
            <a:endParaRPr lang="en-US" i="0" dirty="0">
              <a:solidFill>
                <a:srgbClr val="374151"/>
              </a:solidFill>
              <a:effectLst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i="0" dirty="0">
                <a:solidFill>
                  <a:srgbClr val="374151"/>
                </a:solidFill>
                <a:effectLst/>
              </a:rPr>
              <a:t>The data provides the exchange rate history between CLP and USD, which is crucial for our Chile expansion strategy.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US" i="0" dirty="0">
              <a:solidFill>
                <a:srgbClr val="374151"/>
              </a:solidFill>
              <a:effectLst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i="0" dirty="0">
                <a:solidFill>
                  <a:srgbClr val="374151"/>
                </a:solidFill>
                <a:effectLst/>
              </a:rPr>
              <a:t>Understanding currency trends is essential to plan our expansion into Chile and mitigate potential business impacts.</a:t>
            </a:r>
            <a:endParaRPr lang="en-IN" i="0" dirty="0">
              <a:solidFill>
                <a:srgbClr val="374151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448D7-F1F4-6916-F1A9-7CB7D876E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94" y="1869352"/>
            <a:ext cx="5811792" cy="345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56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9C75B621-F69A-BA4C-2D1D-87A526742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34" y="1093497"/>
            <a:ext cx="11711141" cy="631131"/>
          </a:xfrm>
        </p:spPr>
        <p:txBody>
          <a:bodyPr>
            <a:normAutofit fontScale="90000"/>
          </a:bodyPr>
          <a:lstStyle/>
          <a:p>
            <a:r>
              <a:rPr lang="en-IN" dirty="0"/>
              <a:t>CHILE HUMAN DEVELOPMENT INDEX</a:t>
            </a:r>
          </a:p>
        </p:txBody>
      </p:sp>
      <p:sp>
        <p:nvSpPr>
          <p:cNvPr id="7" name="Slide Number Placeholder 14">
            <a:extLst>
              <a:ext uri="{FF2B5EF4-FFF2-40B4-BE49-F238E27FC236}">
                <a16:creationId xmlns:a16="http://schemas.microsoft.com/office/drawing/2014/main" id="{5342D3FB-D7FE-664C-A212-E4AD4DCA731F}"/>
              </a:ext>
            </a:extLst>
          </p:cNvPr>
          <p:cNvSpPr txBox="1">
            <a:spLocks/>
          </p:cNvSpPr>
          <p:nvPr/>
        </p:nvSpPr>
        <p:spPr>
          <a:xfrm>
            <a:off x="10791696" y="7494541"/>
            <a:ext cx="6179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C71B7-B097-5D08-F5FA-131D5B6B3067}"/>
              </a:ext>
            </a:extLst>
          </p:cNvPr>
          <p:cNvSpPr txBox="1"/>
          <p:nvPr/>
        </p:nvSpPr>
        <p:spPr>
          <a:xfrm>
            <a:off x="6713316" y="2733557"/>
            <a:ext cx="54786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374151"/>
                </a:solidFill>
                <a:effectLst/>
              </a:rPr>
              <a:t>HDI measures overall well-being and development in a country.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374151"/>
                </a:solidFill>
                <a:effectLst/>
              </a:rPr>
              <a:t>Company's primary regions have HDI of </a:t>
            </a: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</a:rPr>
              <a:t>     0.80-0.88, indicating </a:t>
            </a:r>
            <a:r>
              <a:rPr lang="en-US" dirty="0">
                <a:solidFill>
                  <a:srgbClr val="374151"/>
                </a:solidFill>
              </a:rPr>
              <a:t>High </a:t>
            </a:r>
            <a:r>
              <a:rPr lang="en-US" b="0" i="0" dirty="0">
                <a:solidFill>
                  <a:srgbClr val="374151"/>
                </a:solidFill>
                <a:effectLst/>
              </a:rPr>
              <a:t>development.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374151"/>
              </a:solidFill>
              <a:effectLst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374151"/>
                </a:solidFill>
                <a:effectLst/>
              </a:rPr>
              <a:t>Evaluating HDI helps understand workforce, infrastructure, and business environment in new territories.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5BEE5-3EFC-19F1-CF35-6E5FDD2F8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34" y="2115570"/>
            <a:ext cx="6525682" cy="364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3923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1534312">
      <a:dk1>
        <a:srgbClr val="000000"/>
      </a:dk1>
      <a:lt1>
        <a:srgbClr val="FFFFFF"/>
      </a:lt1>
      <a:dk2>
        <a:srgbClr val="D87A1A"/>
      </a:dk2>
      <a:lt2>
        <a:srgbClr val="E7E6E6"/>
      </a:lt2>
      <a:accent1>
        <a:srgbClr val="FFBA00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Custom 62">
      <a:majorFont>
        <a:latin typeface="Book Antiqua"/>
        <a:ea typeface=""/>
        <a:cs typeface=""/>
      </a:majorFont>
      <a:minorFont>
        <a:latin typeface="Century Gothic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11534312_Win32_SL_V3" id="{997564FD-A068-4008-83B6-070AA4A47434}" vid="{E6A5A359-31DF-46AC-82A0-260451C80A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E11EC4-AF13-4A6E-A5E0-5A264B291FD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E5DFD21-F030-4913-A53B-53AB3DF1C0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ACD227D-A683-415D-A610-20912E1CEA1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Classic corporate teach a course slides</Template>
  <TotalTime>150</TotalTime>
  <Words>933</Words>
  <Application>Microsoft Office PowerPoint</Application>
  <PresentationFormat>Widescreen</PresentationFormat>
  <Paragraphs>116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__Inter_aaf875</vt:lpstr>
      <vt:lpstr>Arial</vt:lpstr>
      <vt:lpstr>Book Antiqua</vt:lpstr>
      <vt:lpstr>Calibri</vt:lpstr>
      <vt:lpstr>Century Gothic</vt:lpstr>
      <vt:lpstr>Courier New</vt:lpstr>
      <vt:lpstr>Custom</vt:lpstr>
      <vt:lpstr>Apparel Operations:</vt:lpstr>
      <vt:lpstr>BACKGROUND</vt:lpstr>
      <vt:lpstr>Problem Statement</vt:lpstr>
      <vt:lpstr>DATA</vt:lpstr>
      <vt:lpstr>ANALYSIS</vt:lpstr>
      <vt:lpstr>CHILE GDP COMPARISION TO OTHER COUNTRIES</vt:lpstr>
      <vt:lpstr>CHILE INFLATION RATE</vt:lpstr>
      <vt:lpstr>CHILE EXCHANGE RATE</vt:lpstr>
      <vt:lpstr>CHILE HUMAN DEVELOPMENT INDEX</vt:lpstr>
      <vt:lpstr>CHILE UNEMPLOYMENT RATE</vt:lpstr>
      <vt:lpstr>CHILE LITERACY RATE</vt:lpstr>
      <vt:lpstr>CHILE ECONOMIC FREEDOM</vt:lpstr>
      <vt:lpstr>CHILE ECONOMIC FREEDOM IN DIFFERENT CATEGORIES</vt:lpstr>
      <vt:lpstr>CHILE INTEREST RATE</vt:lpstr>
      <vt:lpstr>FINDINGS</vt:lpstr>
      <vt:lpstr>RECOMMENDATION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Apparel Operations:</dc:title>
  <dc:creator>Nagarjuna Reddy</dc:creator>
  <cp:lastModifiedBy>Shiva Siddharth Yedla</cp:lastModifiedBy>
  <cp:revision>1</cp:revision>
  <dcterms:created xsi:type="dcterms:W3CDTF">2024-04-30T01:07:02Z</dcterms:created>
  <dcterms:modified xsi:type="dcterms:W3CDTF">2024-04-30T14:33:40Z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